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8588" y="9906203"/>
            <a:ext cx="191008" cy="17978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01895"/>
            <a:ext cx="4572635" cy="342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1647824"/>
            <a:ext cx="5274310" cy="7753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895350"/>
            <a:ext cx="9067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40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0550" y="1691004"/>
            <a:ext cx="6153150" cy="4552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1293621"/>
            <a:ext cx="108331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" b="1">
                <a:latin typeface="Times New Roman"/>
                <a:cs typeface="Times New Roman"/>
              </a:rPr>
              <a:t>E</a:t>
            </a:r>
            <a:r>
              <a:rPr dirty="0" smtClean="0" sz="1600" spc="-15" b="1">
                <a:latin typeface="Times New Roman"/>
                <a:cs typeface="Times New Roman"/>
              </a:rPr>
              <a:t>x</a:t>
            </a:r>
            <a:r>
              <a:rPr dirty="0" smtClean="0" sz="1600" spc="5" b="1">
                <a:latin typeface="Times New Roman"/>
                <a:cs typeface="Times New Roman"/>
              </a:rPr>
              <a:t>a</a:t>
            </a:r>
            <a:r>
              <a:rPr dirty="0" smtClean="0" sz="1600" spc="-4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p</a:t>
            </a:r>
            <a:r>
              <a:rPr dirty="0" smtClean="0" sz="1600" spc="5" b="1">
                <a:latin typeface="Times New Roman"/>
                <a:cs typeface="Times New Roman"/>
              </a:rPr>
              <a:t>l</a:t>
            </a:r>
            <a:r>
              <a:rPr dirty="0" smtClean="0" sz="1600" spc="0" b="1">
                <a:latin typeface="Times New Roman"/>
                <a:cs typeface="Times New Roman"/>
              </a:rPr>
              <a:t>e</a:t>
            </a:r>
            <a:r>
              <a:rPr dirty="0" smtClean="0" sz="1600" spc="10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(</a:t>
            </a:r>
            <a:r>
              <a:rPr dirty="0" smtClean="0" sz="1600" spc="5" b="1">
                <a:latin typeface="Times New Roman"/>
                <a:cs typeface="Times New Roman"/>
              </a:rPr>
              <a:t>1</a:t>
            </a:r>
            <a:r>
              <a:rPr dirty="0" smtClean="0" sz="1600" spc="0" b="1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41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01895"/>
            <a:ext cx="4572635" cy="342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32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33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34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7590892"/>
            <a:ext cx="4179549" cy="1971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4484877"/>
            <a:ext cx="4644390" cy="10172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b="1" u="heavy">
                <a:latin typeface="Times New Roman"/>
                <a:cs typeface="Times New Roman"/>
              </a:rPr>
              <a:t>E</a:t>
            </a:r>
            <a:r>
              <a:rPr dirty="0" smtClean="0" sz="1800" spc="5" b="1" u="heavy">
                <a:latin typeface="Times New Roman"/>
                <a:cs typeface="Times New Roman"/>
              </a:rPr>
              <a:t>x</a:t>
            </a:r>
            <a:r>
              <a:rPr dirty="0" smtClean="0" sz="1800" spc="0" b="1" u="heavy">
                <a:latin typeface="Times New Roman"/>
                <a:cs typeface="Times New Roman"/>
              </a:rPr>
              <a:t>t</a:t>
            </a:r>
            <a:r>
              <a:rPr dirty="0" smtClean="0" sz="1800" spc="-10" b="1" u="heavy">
                <a:latin typeface="Times New Roman"/>
                <a:cs typeface="Times New Roman"/>
              </a:rPr>
              <a:t>r</a:t>
            </a:r>
            <a:r>
              <a:rPr dirty="0" smtClean="0" sz="1800" spc="0" b="1" u="heavy">
                <a:latin typeface="Times New Roman"/>
                <a:cs typeface="Times New Roman"/>
              </a:rPr>
              <a:t>a</a:t>
            </a:r>
            <a:r>
              <a:rPr dirty="0" smtClean="0" sz="1800" spc="-5" b="1" u="heavy">
                <a:latin typeface="Times New Roman"/>
                <a:cs typeface="Times New Roman"/>
              </a:rPr>
              <a:t> </a:t>
            </a:r>
            <a:r>
              <a:rPr dirty="0" smtClean="0" sz="1800" spc="-5" b="1" u="heavy">
                <a:latin typeface="Times New Roman"/>
                <a:cs typeface="Times New Roman"/>
              </a:rPr>
              <a:t>E</a:t>
            </a:r>
            <a:r>
              <a:rPr dirty="0" smtClean="0" sz="1800" spc="30" b="1" u="heavy">
                <a:latin typeface="Times New Roman"/>
                <a:cs typeface="Times New Roman"/>
              </a:rPr>
              <a:t>x</a:t>
            </a:r>
            <a:r>
              <a:rPr dirty="0" smtClean="0" sz="1800" spc="-15" b="1" u="heavy">
                <a:latin typeface="Times New Roman"/>
                <a:cs typeface="Times New Roman"/>
              </a:rPr>
              <a:t>a</a:t>
            </a:r>
            <a:r>
              <a:rPr dirty="0" smtClean="0" sz="1800" spc="-40" b="1" u="heavy">
                <a:latin typeface="Times New Roman"/>
                <a:cs typeface="Times New Roman"/>
              </a:rPr>
              <a:t>m</a:t>
            </a:r>
            <a:r>
              <a:rPr dirty="0" smtClean="0" sz="1800" spc="-20" b="1" u="heavy">
                <a:latin typeface="Times New Roman"/>
                <a:cs typeface="Times New Roman"/>
              </a:rPr>
              <a:t>p</a:t>
            </a:r>
            <a:r>
              <a:rPr dirty="0" smtClean="0" sz="1800" spc="0" b="1" u="heavy">
                <a:latin typeface="Times New Roman"/>
                <a:cs typeface="Times New Roman"/>
              </a:rPr>
              <a:t>les</a:t>
            </a:r>
            <a:r>
              <a:rPr dirty="0" smtClean="0" sz="1800" spc="20" b="1" u="heavy">
                <a:latin typeface="Times New Roman"/>
                <a:cs typeface="Times New Roman"/>
              </a:rPr>
              <a:t> </a:t>
            </a:r>
            <a:r>
              <a:rPr dirty="0" smtClean="0" sz="1800" spc="-15" b="1" u="heavy">
                <a:latin typeface="Times New Roman"/>
                <a:cs typeface="Times New Roman"/>
              </a:rPr>
              <a:t>a</a:t>
            </a:r>
            <a:r>
              <a:rPr dirty="0" smtClean="0" sz="1800" spc="5" b="1" u="heavy">
                <a:latin typeface="Times New Roman"/>
                <a:cs typeface="Times New Roman"/>
              </a:rPr>
              <a:t>n</a:t>
            </a:r>
            <a:r>
              <a:rPr dirty="0" smtClean="0" sz="1800" spc="0" b="1" u="heavy">
                <a:latin typeface="Times New Roman"/>
                <a:cs typeface="Times New Roman"/>
              </a:rPr>
              <a:t>d</a:t>
            </a:r>
            <a:r>
              <a:rPr dirty="0" smtClean="0" sz="1800" spc="-5" b="1" u="heavy">
                <a:latin typeface="Times New Roman"/>
                <a:cs typeface="Times New Roman"/>
              </a:rPr>
              <a:t> </a:t>
            </a:r>
            <a:r>
              <a:rPr dirty="0" smtClean="0" sz="1800" spc="0" b="1" u="heavy">
                <a:latin typeface="Times New Roman"/>
                <a:cs typeface="Times New Roman"/>
              </a:rPr>
              <a:t>P</a:t>
            </a:r>
            <a:r>
              <a:rPr dirty="0" smtClean="0" sz="1800" spc="-10" b="1" u="heavy">
                <a:latin typeface="Times New Roman"/>
                <a:cs typeface="Times New Roman"/>
              </a:rPr>
              <a:t>r</a:t>
            </a:r>
            <a:r>
              <a:rPr dirty="0" smtClean="0" sz="1800" spc="10" b="1" u="heavy">
                <a:latin typeface="Times New Roman"/>
                <a:cs typeface="Times New Roman"/>
              </a:rPr>
              <a:t>o</a:t>
            </a:r>
            <a:r>
              <a:rPr dirty="0" smtClean="0" sz="1800" spc="-20" b="1" u="heavy">
                <a:latin typeface="Times New Roman"/>
                <a:cs typeface="Times New Roman"/>
              </a:rPr>
              <a:t>b</a:t>
            </a:r>
            <a:r>
              <a:rPr dirty="0" smtClean="0" sz="1800" spc="0" b="1" u="heavy">
                <a:latin typeface="Times New Roman"/>
                <a:cs typeface="Times New Roman"/>
              </a:rPr>
              <a:t>l</a:t>
            </a:r>
            <a:r>
              <a:rPr dirty="0" smtClean="0" sz="1800" spc="40" b="1" u="heavy">
                <a:latin typeface="Times New Roman"/>
                <a:cs typeface="Times New Roman"/>
              </a:rPr>
              <a:t>e</a:t>
            </a:r>
            <a:r>
              <a:rPr dirty="0" smtClean="0" sz="1800" spc="-40" b="1" u="heavy">
                <a:latin typeface="Times New Roman"/>
                <a:cs typeface="Times New Roman"/>
              </a:rPr>
              <a:t>m</a:t>
            </a:r>
            <a:r>
              <a:rPr dirty="0" smtClean="0" sz="1800" spc="0" b="1" u="heavy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3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1)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49860">
              <a:lnSpc>
                <a:spcPct val="100000"/>
              </a:lnSpc>
            </a:pP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ter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ow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do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pi</a:t>
            </a:r>
            <a:r>
              <a:rPr dirty="0" smtClean="0" sz="1400" spc="-15">
                <a:latin typeface="Times New Roman"/>
                <a:cs typeface="Times New Roman"/>
              </a:rPr>
              <a:t>l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2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giv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30729" y="5814161"/>
            <a:ext cx="82295" cy="0"/>
          </a:xfrm>
          <a:custGeom>
            <a:avLst/>
            <a:gdLst/>
            <a:ahLst/>
            <a:cxnLst/>
            <a:rect l="l" t="t" r="r" b="b"/>
            <a:pathLst>
              <a:path w="82295" h="0">
                <a:moveTo>
                  <a:pt x="0" y="0"/>
                </a:moveTo>
                <a:lnTo>
                  <a:pt x="82295" y="0"/>
                </a:lnTo>
              </a:path>
            </a:pathLst>
          </a:custGeom>
          <a:ln w="137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841119" y="5688329"/>
            <a:ext cx="901065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">
                <a:latin typeface="Cambria Math"/>
                <a:cs typeface="Cambria Math"/>
              </a:rPr>
              <a:t>𝑢=</a:t>
            </a:r>
            <a:r>
              <a:rPr dirty="0" smtClean="0" sz="1400" spc="90">
                <a:latin typeface="Cambria Math"/>
                <a:cs typeface="Cambria Math"/>
              </a:rPr>
              <a:t> </a:t>
            </a:r>
            <a:r>
              <a:rPr dirty="0" smtClean="0" sz="1400" spc="-15">
                <a:latin typeface="Cambria Math"/>
                <a:cs typeface="Cambria Math"/>
              </a:rPr>
              <a:t>𝑈</a:t>
            </a:r>
            <a:r>
              <a:rPr dirty="0" smtClean="0" baseline="-16666" sz="1500" spc="-22">
                <a:latin typeface="Cambria Math"/>
                <a:cs typeface="Cambria Math"/>
              </a:rPr>
              <a:t>𝑜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-38888" sz="1500" spc="-15">
                <a:latin typeface="Cambria Math"/>
                <a:cs typeface="Cambria Math"/>
              </a:rPr>
              <a:t>𝑦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8029" y="5632195"/>
            <a:ext cx="105410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ℎ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3101" y="5671819"/>
            <a:ext cx="237490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10">
                <a:latin typeface="Cambria Math"/>
                <a:cs typeface="Cambria Math"/>
              </a:rPr>
              <a:t>/</a:t>
            </a:r>
            <a:r>
              <a:rPr dirty="0" smtClean="0" sz="1000" spc="25">
                <a:latin typeface="Cambria Math"/>
                <a:cs typeface="Cambria Math"/>
              </a:rPr>
              <a:t>7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6124193"/>
            <a:ext cx="5094605" cy="5880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8419">
              <a:lnSpc>
                <a:spcPct val="10000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baseline="-12345" sz="1350" spc="0">
                <a:latin typeface="Times New Roman"/>
                <a:cs typeface="Times New Roman"/>
              </a:rPr>
              <a:t>o</a:t>
            </a:r>
            <a:r>
              <a:rPr dirty="0" smtClean="0" baseline="-12345" sz="135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/s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17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how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take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7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ter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q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5">
                <a:latin typeface="Times New Roman"/>
                <a:cs typeface="Times New Roman"/>
              </a:rPr>
              <a:t>0</a:t>
            </a:r>
            <a:r>
              <a:rPr dirty="0" smtClean="0" baseline="40123" sz="1350" spc="0">
                <a:latin typeface="Times New Roman"/>
                <a:cs typeface="Times New Roman"/>
              </a:rPr>
              <a:t>5</a:t>
            </a:r>
            <a:r>
              <a:rPr dirty="0" smtClean="0" baseline="40123" sz="1350" spc="0">
                <a:latin typeface="Times New Roman"/>
                <a:cs typeface="Times New Roman"/>
              </a:rPr>
              <a:t> </a:t>
            </a:r>
            <a:r>
              <a:rPr dirty="0" smtClean="0" baseline="40123" sz="1350" spc="-104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m</a:t>
            </a:r>
            <a:r>
              <a:rPr dirty="0" smtClean="0" baseline="40123" sz="1350" spc="0">
                <a:latin typeface="Times New Roman"/>
                <a:cs typeface="Times New Roman"/>
              </a:rPr>
              <a:t>3</a:t>
            </a:r>
            <a:r>
              <a:rPr dirty="0" smtClean="0" baseline="40123" sz="1350" spc="0">
                <a:latin typeface="Times New Roman"/>
                <a:cs typeface="Times New Roman"/>
              </a:rPr>
              <a:t> </a:t>
            </a:r>
            <a:r>
              <a:rPr dirty="0" smtClean="0" baseline="40123" sz="135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th</a:t>
            </a:r>
            <a:r>
              <a:rPr dirty="0" smtClean="0" sz="1400" spc="-4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ec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pi</a:t>
            </a:r>
            <a:r>
              <a:rPr dirty="0" smtClean="0" sz="1400" spc="-1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lw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57571" y="9386519"/>
            <a:ext cx="9258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3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b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35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876848"/>
            <a:ext cx="5190490" cy="963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91440">
              <a:lnSpc>
                <a:spcPct val="110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ate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aced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gap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wh</a:t>
            </a:r>
            <a:r>
              <a:rPr dirty="0" smtClean="0" sz="1400" spc="-3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two</a:t>
            </a:r>
            <a:r>
              <a:rPr dirty="0" smtClean="0" sz="1400" spc="-5">
                <a:latin typeface="Times New Roman"/>
                <a:cs typeface="Times New Roman"/>
              </a:rPr>
              <a:t> di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3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µ</a:t>
            </a:r>
            <a:r>
              <a:rPr dirty="0" smtClean="0" baseline="-12345" sz="1350" spc="0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baseline="-12345" sz="135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µ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baseline="-12345" sz="1350" spc="-1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un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ear</a:t>
            </a:r>
            <a:r>
              <a:rPr dirty="0" smtClean="0" sz="1400" spc="-5">
                <a:latin typeface="Times New Roman"/>
                <a:cs typeface="Times New Roman"/>
              </a:rPr>
              <a:t> act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ate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50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culate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4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es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co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5">
                <a:latin typeface="Times New Roman"/>
                <a:cs typeface="Times New Roman"/>
              </a:rPr>
              <a:t> 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two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µ</a:t>
            </a:r>
            <a:r>
              <a:rPr dirty="0" smtClean="0" baseline="-12345" sz="1350" spc="0">
                <a:latin typeface="Times New Roman"/>
                <a:cs typeface="Times New Roman"/>
              </a:rPr>
              <a:t>1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baseline="-12345" sz="135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µ</a:t>
            </a:r>
            <a:r>
              <a:rPr dirty="0" smtClean="0" baseline="-12345" sz="1350" spc="0">
                <a:latin typeface="Times New Roman"/>
                <a:cs typeface="Times New Roman"/>
              </a:rPr>
              <a:t>2</a:t>
            </a:r>
            <a:r>
              <a:rPr dirty="0" smtClean="0" baseline="-12345" sz="1350" spc="0">
                <a:latin typeface="Times New Roman"/>
                <a:cs typeface="Times New Roman"/>
              </a:rPr>
              <a:t> </a:t>
            </a:r>
            <a:r>
              <a:rPr dirty="0" smtClean="0" baseline="-12345" sz="1350" spc="-13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37792" y="2243073"/>
            <a:ext cx="3396742" cy="0"/>
          </a:xfrm>
          <a:custGeom>
            <a:avLst/>
            <a:gdLst/>
            <a:ahLst/>
            <a:cxnLst/>
            <a:rect l="l" t="t" r="r" b="b"/>
            <a:pathLst>
              <a:path w="3396742" h="0">
                <a:moveTo>
                  <a:pt x="0" y="0"/>
                </a:moveTo>
                <a:lnTo>
                  <a:pt x="339674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637792" y="3601973"/>
            <a:ext cx="3396742" cy="0"/>
          </a:xfrm>
          <a:custGeom>
            <a:avLst/>
            <a:gdLst/>
            <a:ahLst/>
            <a:cxnLst/>
            <a:rect l="l" t="t" r="r" b="b"/>
            <a:pathLst>
              <a:path w="3396742" h="0">
                <a:moveTo>
                  <a:pt x="0" y="0"/>
                </a:moveTo>
                <a:lnTo>
                  <a:pt x="339674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734820" y="2825622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734820" y="2922523"/>
            <a:ext cx="3299714" cy="0"/>
          </a:xfrm>
          <a:custGeom>
            <a:avLst/>
            <a:gdLst/>
            <a:ahLst/>
            <a:cxnLst/>
            <a:rect l="l" t="t" r="r" b="b"/>
            <a:pathLst>
              <a:path w="3299714" h="0">
                <a:moveTo>
                  <a:pt x="0" y="0"/>
                </a:moveTo>
                <a:lnTo>
                  <a:pt x="3299714" y="0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034534" y="2884423"/>
            <a:ext cx="388112" cy="76200"/>
          </a:xfrm>
          <a:custGeom>
            <a:avLst/>
            <a:gdLst/>
            <a:ahLst/>
            <a:cxnLst/>
            <a:rect l="l" t="t" r="r" b="b"/>
            <a:pathLst>
              <a:path w="388112" h="76200">
                <a:moveTo>
                  <a:pt x="311912" y="0"/>
                </a:moveTo>
                <a:lnTo>
                  <a:pt x="311912" y="76200"/>
                </a:lnTo>
                <a:lnTo>
                  <a:pt x="378713" y="42799"/>
                </a:lnTo>
                <a:lnTo>
                  <a:pt x="324612" y="42799"/>
                </a:lnTo>
                <a:lnTo>
                  <a:pt x="324612" y="33274"/>
                </a:lnTo>
                <a:lnTo>
                  <a:pt x="378460" y="33274"/>
                </a:lnTo>
                <a:lnTo>
                  <a:pt x="311912" y="0"/>
                </a:lnTo>
                <a:close/>
              </a:path>
              <a:path w="388112" h="76200">
                <a:moveTo>
                  <a:pt x="311912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11912" y="42799"/>
                </a:lnTo>
                <a:lnTo>
                  <a:pt x="311912" y="33274"/>
                </a:lnTo>
                <a:close/>
              </a:path>
              <a:path w="388112" h="76200">
                <a:moveTo>
                  <a:pt x="378460" y="33274"/>
                </a:moveTo>
                <a:lnTo>
                  <a:pt x="324612" y="33274"/>
                </a:lnTo>
                <a:lnTo>
                  <a:pt x="324612" y="42799"/>
                </a:lnTo>
                <a:lnTo>
                  <a:pt x="378713" y="42799"/>
                </a:lnTo>
                <a:lnTo>
                  <a:pt x="388112" y="38100"/>
                </a:lnTo>
                <a:lnTo>
                  <a:pt x="378460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1346580" y="2243073"/>
            <a:ext cx="97028" cy="0"/>
          </a:xfrm>
          <a:custGeom>
            <a:avLst/>
            <a:gdLst/>
            <a:ahLst/>
            <a:cxnLst/>
            <a:rect l="l" t="t" r="r" b="b"/>
            <a:pathLst>
              <a:path w="97028" h="0">
                <a:moveTo>
                  <a:pt x="0" y="0"/>
                </a:moveTo>
                <a:lnTo>
                  <a:pt x="9702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1346580" y="3601973"/>
            <a:ext cx="194182" cy="0"/>
          </a:xfrm>
          <a:custGeom>
            <a:avLst/>
            <a:gdLst/>
            <a:ahLst/>
            <a:cxnLst/>
            <a:rect l="l" t="t" r="r" b="b"/>
            <a:pathLst>
              <a:path w="194182" h="0">
                <a:moveTo>
                  <a:pt x="0" y="0"/>
                </a:moveTo>
                <a:lnTo>
                  <a:pt x="19418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308480" y="2243073"/>
            <a:ext cx="76200" cy="388111"/>
          </a:xfrm>
          <a:custGeom>
            <a:avLst/>
            <a:gdLst/>
            <a:ahLst/>
            <a:cxnLst/>
            <a:rect l="l" t="t" r="r" b="b"/>
            <a:pathLst>
              <a:path w="76200" h="388111">
                <a:moveTo>
                  <a:pt x="42925" y="63500"/>
                </a:moveTo>
                <a:lnTo>
                  <a:pt x="33400" y="63500"/>
                </a:lnTo>
                <a:lnTo>
                  <a:pt x="33400" y="388111"/>
                </a:lnTo>
                <a:lnTo>
                  <a:pt x="42925" y="388111"/>
                </a:lnTo>
                <a:lnTo>
                  <a:pt x="42925" y="63500"/>
                </a:lnTo>
                <a:close/>
              </a:path>
              <a:path w="76200" h="388111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88111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308480" y="3310635"/>
            <a:ext cx="76200" cy="291338"/>
          </a:xfrm>
          <a:custGeom>
            <a:avLst/>
            <a:gdLst/>
            <a:ahLst/>
            <a:cxnLst/>
            <a:rect l="l" t="t" r="r" b="b"/>
            <a:pathLst>
              <a:path w="76200" h="291338">
                <a:moveTo>
                  <a:pt x="33400" y="215138"/>
                </a:moveTo>
                <a:lnTo>
                  <a:pt x="0" y="215138"/>
                </a:lnTo>
                <a:lnTo>
                  <a:pt x="38100" y="291338"/>
                </a:lnTo>
                <a:lnTo>
                  <a:pt x="69850" y="227838"/>
                </a:lnTo>
                <a:lnTo>
                  <a:pt x="33400" y="227838"/>
                </a:lnTo>
                <a:lnTo>
                  <a:pt x="33400" y="215138"/>
                </a:lnTo>
                <a:close/>
              </a:path>
              <a:path w="76200" h="291338">
                <a:moveTo>
                  <a:pt x="42925" y="0"/>
                </a:moveTo>
                <a:lnTo>
                  <a:pt x="33400" y="0"/>
                </a:lnTo>
                <a:lnTo>
                  <a:pt x="33400" y="227838"/>
                </a:lnTo>
                <a:lnTo>
                  <a:pt x="42925" y="227838"/>
                </a:lnTo>
                <a:lnTo>
                  <a:pt x="42925" y="0"/>
                </a:lnTo>
                <a:close/>
              </a:path>
              <a:path w="76200" h="291338">
                <a:moveTo>
                  <a:pt x="76200" y="215138"/>
                </a:moveTo>
                <a:lnTo>
                  <a:pt x="42925" y="215138"/>
                </a:lnTo>
                <a:lnTo>
                  <a:pt x="42925" y="227838"/>
                </a:lnTo>
                <a:lnTo>
                  <a:pt x="69850" y="227838"/>
                </a:lnTo>
                <a:lnTo>
                  <a:pt x="76200" y="2151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158239" y="2868167"/>
            <a:ext cx="377952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831592" y="2462783"/>
            <a:ext cx="353568" cy="280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807207" y="3063239"/>
            <a:ext cx="353568" cy="2804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22349" y="2868040"/>
            <a:ext cx="1876425" cy="355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15">
                <a:latin typeface="Cambria"/>
                <a:cs typeface="Cambria"/>
              </a:rPr>
              <a:t>6</a:t>
            </a:r>
            <a:r>
              <a:rPr dirty="0" smtClean="0" sz="800" spc="-45">
                <a:latin typeface="Cambria"/>
                <a:cs typeface="Cambria"/>
              </a:rPr>
              <a:t> </a:t>
            </a:r>
            <a:r>
              <a:rPr dirty="0" smtClean="0" sz="800" spc="20">
                <a:latin typeface="Cambria"/>
                <a:cs typeface="Cambria"/>
              </a:rPr>
              <a:t>c</a:t>
            </a:r>
            <a:r>
              <a:rPr dirty="0" smtClean="0" sz="800" spc="30">
                <a:latin typeface="Cambria"/>
                <a:cs typeface="Cambria"/>
              </a:rPr>
              <a:t>m</a:t>
            </a:r>
            <a:endParaRPr sz="800">
              <a:latin typeface="Cambria"/>
              <a:cs typeface="Cambria"/>
            </a:endParaRPr>
          </a:p>
          <a:p>
            <a:pPr>
              <a:lnSpc>
                <a:spcPts val="600"/>
              </a:lnSpc>
              <a:spcBef>
                <a:spcPts val="16"/>
              </a:spcBef>
            </a:pPr>
            <a:endParaRPr sz="600"/>
          </a:p>
          <a:p>
            <a:pPr algn="r" marR="12700">
              <a:lnSpc>
                <a:spcPct val="100000"/>
              </a:lnSpc>
            </a:pPr>
            <a:r>
              <a:rPr dirty="0" smtClean="0" baseline="5555" sz="1500" spc="-22" b="1">
                <a:latin typeface="Cambria"/>
                <a:cs typeface="Cambria"/>
              </a:rPr>
              <a:t>µ</a:t>
            </a:r>
            <a:r>
              <a:rPr dirty="0" smtClean="0" sz="650" spc="-5" b="1">
                <a:latin typeface="Cambria"/>
                <a:cs typeface="Cambria"/>
              </a:rPr>
              <a:t>2</a:t>
            </a:r>
            <a:endParaRPr sz="65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75610" y="2467482"/>
            <a:ext cx="151130" cy="155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5555" sz="1500" spc="-15" b="1">
                <a:latin typeface="Cambria"/>
                <a:cs typeface="Cambria"/>
              </a:rPr>
              <a:t>µ</a:t>
            </a:r>
            <a:r>
              <a:rPr dirty="0" smtClean="0" sz="650" spc="0" b="1">
                <a:latin typeface="Cambria"/>
                <a:cs typeface="Cambria"/>
              </a:rPr>
              <a:t>1</a:t>
            </a:r>
            <a:endParaRPr sz="65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943855" y="2578607"/>
            <a:ext cx="765048" cy="182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024373" y="2578480"/>
            <a:ext cx="62420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10">
                <a:latin typeface="Cambria"/>
                <a:cs typeface="Cambria"/>
              </a:rPr>
              <a:t>V</a:t>
            </a:r>
            <a:r>
              <a:rPr dirty="0" smtClean="0" sz="800" spc="15">
                <a:latin typeface="Cambria"/>
                <a:cs typeface="Cambria"/>
              </a:rPr>
              <a:t>=</a:t>
            </a:r>
            <a:r>
              <a:rPr dirty="0" smtClean="0" sz="800" spc="5">
                <a:latin typeface="Cambria"/>
                <a:cs typeface="Cambria"/>
              </a:rPr>
              <a:t> </a:t>
            </a:r>
            <a:r>
              <a:rPr dirty="0" smtClean="0" sz="800" spc="20">
                <a:latin typeface="Cambria"/>
                <a:cs typeface="Cambria"/>
              </a:rPr>
              <a:t>o</a:t>
            </a:r>
            <a:r>
              <a:rPr dirty="0" smtClean="0" sz="800" spc="0">
                <a:latin typeface="Cambria"/>
                <a:cs typeface="Cambria"/>
              </a:rPr>
              <a:t>.</a:t>
            </a:r>
            <a:r>
              <a:rPr dirty="0" smtClean="0" sz="800" spc="15">
                <a:latin typeface="Cambria"/>
                <a:cs typeface="Cambria"/>
              </a:rPr>
              <a:t>5</a:t>
            </a:r>
            <a:r>
              <a:rPr dirty="0" smtClean="0" sz="800" spc="30">
                <a:latin typeface="Cambria"/>
                <a:cs typeface="Cambria"/>
              </a:rPr>
              <a:t> </a:t>
            </a:r>
            <a:r>
              <a:rPr dirty="0" smtClean="0" sz="800" spc="25">
                <a:latin typeface="Cambria"/>
                <a:cs typeface="Cambria"/>
              </a:rPr>
              <a:t>m</a:t>
            </a:r>
            <a:r>
              <a:rPr dirty="0" smtClean="0" sz="800" spc="10">
                <a:latin typeface="Cambria"/>
                <a:cs typeface="Cambria"/>
              </a:rPr>
              <a:t>/</a:t>
            </a:r>
            <a:r>
              <a:rPr dirty="0" smtClean="0" sz="800" spc="30">
                <a:latin typeface="Cambria"/>
                <a:cs typeface="Cambria"/>
              </a:rPr>
              <a:t>s</a:t>
            </a:r>
            <a:r>
              <a:rPr dirty="0" smtClean="0" sz="800" spc="10">
                <a:latin typeface="Cambria"/>
                <a:cs typeface="Cambria"/>
              </a:rPr>
              <a:t>ec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90620" y="4087621"/>
            <a:ext cx="485140" cy="0"/>
          </a:xfrm>
          <a:custGeom>
            <a:avLst/>
            <a:gdLst/>
            <a:ahLst/>
            <a:cxnLst/>
            <a:rect l="l" t="t" r="r" b="b"/>
            <a:pathLst>
              <a:path w="485140" h="0">
                <a:moveTo>
                  <a:pt x="0" y="0"/>
                </a:moveTo>
                <a:lnTo>
                  <a:pt x="4851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671570" y="2922523"/>
            <a:ext cx="586485" cy="1167256"/>
          </a:xfrm>
          <a:custGeom>
            <a:avLst/>
            <a:gdLst/>
            <a:ahLst/>
            <a:cxnLst/>
            <a:rect l="l" t="t" r="r" b="b"/>
            <a:pathLst>
              <a:path w="586485" h="1167256">
                <a:moveTo>
                  <a:pt x="548163" y="65984"/>
                </a:moveTo>
                <a:lnTo>
                  <a:pt x="0" y="1163065"/>
                </a:lnTo>
                <a:lnTo>
                  <a:pt x="8508" y="1167256"/>
                </a:lnTo>
                <a:lnTo>
                  <a:pt x="556691" y="70264"/>
                </a:lnTo>
                <a:lnTo>
                  <a:pt x="548163" y="65984"/>
                </a:lnTo>
                <a:close/>
              </a:path>
              <a:path w="586485" h="1167256">
                <a:moveTo>
                  <a:pt x="586485" y="54609"/>
                </a:moveTo>
                <a:lnTo>
                  <a:pt x="553846" y="54609"/>
                </a:lnTo>
                <a:lnTo>
                  <a:pt x="562355" y="58927"/>
                </a:lnTo>
                <a:lnTo>
                  <a:pt x="556691" y="70264"/>
                </a:lnTo>
                <a:lnTo>
                  <a:pt x="586485" y="85216"/>
                </a:lnTo>
                <a:lnTo>
                  <a:pt x="586485" y="54609"/>
                </a:lnTo>
                <a:close/>
              </a:path>
              <a:path w="586485" h="1167256">
                <a:moveTo>
                  <a:pt x="553846" y="54609"/>
                </a:moveTo>
                <a:lnTo>
                  <a:pt x="548163" y="65984"/>
                </a:lnTo>
                <a:lnTo>
                  <a:pt x="556691" y="70264"/>
                </a:lnTo>
                <a:lnTo>
                  <a:pt x="562355" y="58927"/>
                </a:lnTo>
                <a:lnTo>
                  <a:pt x="553846" y="54609"/>
                </a:lnTo>
                <a:close/>
              </a:path>
              <a:path w="586485" h="1167256">
                <a:moveTo>
                  <a:pt x="586485" y="0"/>
                </a:moveTo>
                <a:lnTo>
                  <a:pt x="518413" y="51053"/>
                </a:lnTo>
                <a:lnTo>
                  <a:pt x="548163" y="65984"/>
                </a:lnTo>
                <a:lnTo>
                  <a:pt x="553846" y="54609"/>
                </a:lnTo>
                <a:lnTo>
                  <a:pt x="586485" y="54609"/>
                </a:lnTo>
                <a:lnTo>
                  <a:pt x="5864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737104" y="4011167"/>
            <a:ext cx="448056" cy="1828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826257" y="4004309"/>
            <a:ext cx="300990" cy="1644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>
                <a:latin typeface="Cambria"/>
                <a:cs typeface="Cambria"/>
              </a:rPr>
              <a:t>P</a:t>
            </a:r>
            <a:r>
              <a:rPr dirty="0" smtClean="0" sz="1000" spc="-10">
                <a:latin typeface="Cambria"/>
                <a:cs typeface="Cambria"/>
              </a:rPr>
              <a:t>l</a:t>
            </a:r>
            <a:r>
              <a:rPr dirty="0" smtClean="0" sz="1000" spc="10">
                <a:latin typeface="Cambria"/>
                <a:cs typeface="Cambria"/>
              </a:rPr>
              <a:t>a</a:t>
            </a:r>
            <a:r>
              <a:rPr dirty="0" smtClean="0" sz="1000" spc="-10">
                <a:latin typeface="Cambria"/>
                <a:cs typeface="Cambria"/>
              </a:rPr>
              <a:t>t</a:t>
            </a:r>
            <a:r>
              <a:rPr dirty="0" smtClean="0" sz="1000" spc="0">
                <a:latin typeface="Cambria"/>
                <a:cs typeface="Cambria"/>
              </a:rPr>
              <a:t>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937378" y="3601973"/>
            <a:ext cx="97155" cy="96900"/>
          </a:xfrm>
          <a:custGeom>
            <a:avLst/>
            <a:gdLst/>
            <a:ahLst/>
            <a:cxnLst/>
            <a:rect l="l" t="t" r="r" b="b"/>
            <a:pathLst>
              <a:path w="97155" h="96900">
                <a:moveTo>
                  <a:pt x="97155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355210" y="3601973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97027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452239" y="3601973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97027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646295" y="3601973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97027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743322" y="3601973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97027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258055" y="2146172"/>
            <a:ext cx="97028" cy="96900"/>
          </a:xfrm>
          <a:custGeom>
            <a:avLst/>
            <a:gdLst/>
            <a:ahLst/>
            <a:cxnLst/>
            <a:rect l="l" t="t" r="r" b="b"/>
            <a:pathLst>
              <a:path w="97028" h="96900">
                <a:moveTo>
                  <a:pt x="0" y="0"/>
                </a:moveTo>
                <a:lnTo>
                  <a:pt x="97028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355210" y="2146172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0" y="0"/>
                </a:moveTo>
                <a:lnTo>
                  <a:pt x="97027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452239" y="2146172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0" y="0"/>
                </a:moveTo>
                <a:lnTo>
                  <a:pt x="97027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549266" y="2146172"/>
            <a:ext cx="97028" cy="96900"/>
          </a:xfrm>
          <a:custGeom>
            <a:avLst/>
            <a:gdLst/>
            <a:ahLst/>
            <a:cxnLst/>
            <a:rect l="l" t="t" r="r" b="b"/>
            <a:pathLst>
              <a:path w="97028" h="96900">
                <a:moveTo>
                  <a:pt x="0" y="0"/>
                </a:moveTo>
                <a:lnTo>
                  <a:pt x="97028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743322" y="2146172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0" y="0"/>
                </a:moveTo>
                <a:lnTo>
                  <a:pt x="97027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869944" y="2146172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0" y="0"/>
                </a:moveTo>
                <a:lnTo>
                  <a:pt x="97027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064000" y="2146172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0" y="0"/>
                </a:moveTo>
                <a:lnTo>
                  <a:pt x="97027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1734820" y="2146172"/>
            <a:ext cx="97028" cy="96900"/>
          </a:xfrm>
          <a:custGeom>
            <a:avLst/>
            <a:gdLst/>
            <a:ahLst/>
            <a:cxnLst/>
            <a:rect l="l" t="t" r="r" b="b"/>
            <a:pathLst>
              <a:path w="97028" h="96900">
                <a:moveTo>
                  <a:pt x="0" y="0"/>
                </a:moveTo>
                <a:lnTo>
                  <a:pt x="97028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1928876" y="2146172"/>
            <a:ext cx="97028" cy="96900"/>
          </a:xfrm>
          <a:custGeom>
            <a:avLst/>
            <a:gdLst/>
            <a:ahLst/>
            <a:cxnLst/>
            <a:rect l="l" t="t" r="r" b="b"/>
            <a:pathLst>
              <a:path w="97028" h="96900">
                <a:moveTo>
                  <a:pt x="0" y="0"/>
                </a:moveTo>
                <a:lnTo>
                  <a:pt x="97028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123058" y="2049271"/>
            <a:ext cx="635" cy="634"/>
          </a:xfrm>
          <a:custGeom>
            <a:avLst/>
            <a:gdLst/>
            <a:ahLst/>
            <a:cxnLst/>
            <a:rect l="l" t="t" r="r" b="b"/>
            <a:pathLst>
              <a:path w="635" h="634">
                <a:moveTo>
                  <a:pt x="0" y="634"/>
                </a:moveTo>
                <a:lnTo>
                  <a:pt x="63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025904" y="2146172"/>
            <a:ext cx="97154" cy="96900"/>
          </a:xfrm>
          <a:custGeom>
            <a:avLst/>
            <a:gdLst/>
            <a:ahLst/>
            <a:cxnLst/>
            <a:rect l="l" t="t" r="r" b="b"/>
            <a:pathLst>
              <a:path w="97154" h="96900">
                <a:moveTo>
                  <a:pt x="0" y="0"/>
                </a:moveTo>
                <a:lnTo>
                  <a:pt x="97154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831848" y="3601973"/>
            <a:ext cx="97027" cy="96900"/>
          </a:xfrm>
          <a:custGeom>
            <a:avLst/>
            <a:gdLst/>
            <a:ahLst/>
            <a:cxnLst/>
            <a:rect l="l" t="t" r="r" b="b"/>
            <a:pathLst>
              <a:path w="97027" h="96900">
                <a:moveTo>
                  <a:pt x="97027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025904" y="3601973"/>
            <a:ext cx="97154" cy="96900"/>
          </a:xfrm>
          <a:custGeom>
            <a:avLst/>
            <a:gdLst/>
            <a:ahLst/>
            <a:cxnLst/>
            <a:rect l="l" t="t" r="r" b="b"/>
            <a:pathLst>
              <a:path w="97154" h="96900">
                <a:moveTo>
                  <a:pt x="97154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220086" y="3601973"/>
            <a:ext cx="194056" cy="96900"/>
          </a:xfrm>
          <a:custGeom>
            <a:avLst/>
            <a:gdLst/>
            <a:ahLst/>
            <a:cxnLst/>
            <a:rect l="l" t="t" r="r" b="b"/>
            <a:pathLst>
              <a:path w="194056" h="96900">
                <a:moveTo>
                  <a:pt x="194056" y="0"/>
                </a:moveTo>
                <a:lnTo>
                  <a:pt x="0" y="96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36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2336" y="850391"/>
            <a:ext cx="7126224" cy="8860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00075" y="1047749"/>
            <a:ext cx="6534150" cy="8267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37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1276349"/>
            <a:ext cx="5676900" cy="6267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38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2050" y="1647824"/>
            <a:ext cx="5274310" cy="7429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604" y="1258061"/>
            <a:ext cx="86169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39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terms:created xsi:type="dcterms:W3CDTF">2018-11-13T14:29:35Z</dcterms:created>
  <dcterms:modified xsi:type="dcterms:W3CDTF">2018-11-13T14:29:35Z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